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87" r:id="rId2"/>
    <p:sldId id="256" r:id="rId3"/>
    <p:sldId id="257" r:id="rId4"/>
    <p:sldId id="267" r:id="rId5"/>
    <p:sldId id="290" r:id="rId6"/>
    <p:sldId id="289" r:id="rId7"/>
    <p:sldId id="271" r:id="rId8"/>
    <p:sldId id="269" r:id="rId9"/>
    <p:sldId id="270" r:id="rId10"/>
    <p:sldId id="272" r:id="rId11"/>
    <p:sldId id="276" r:id="rId12"/>
    <p:sldId id="278" r:id="rId13"/>
    <p:sldId id="277" r:id="rId14"/>
    <p:sldId id="286" r:id="rId15"/>
    <p:sldId id="288" r:id="rId16"/>
    <p:sldId id="279" r:id="rId17"/>
    <p:sldId id="280" r:id="rId18"/>
    <p:sldId id="281" r:id="rId19"/>
    <p:sldId id="282" r:id="rId20"/>
    <p:sldId id="283" r:id="rId21"/>
    <p:sldId id="284" r:id="rId22"/>
    <p:sldId id="273" r:id="rId23"/>
    <p:sldId id="274" r:id="rId24"/>
    <p:sldId id="261" r:id="rId25"/>
    <p:sldId id="259" r:id="rId26"/>
    <p:sldId id="285"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italic r:id="rId40"/>
    </p:embeddedFont>
    <p:embeddedFont>
      <p:font typeface="Roboto Medium" panose="02000000000000000000" pitchFamily="2" charset="0"/>
      <p:regular r:id="rId41"/>
      <p:italic r:id="rId42"/>
    </p:embeddedFont>
    <p:embeddedFont>
      <p:font typeface="Roboto Mono" pitchFamily="2" charset="0"/>
      <p:regular r:id="rId43"/>
      <p:bold r:id="rId44"/>
      <p:italic r:id="rId45"/>
      <p:boldItalic r:id="rId46"/>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52" autoAdjust="0"/>
  </p:normalViewPr>
  <p:slideViewPr>
    <p:cSldViewPr snapToGrid="0">
      <p:cViewPr varScale="1">
        <p:scale>
          <a:sx n="89" d="100"/>
          <a:sy n="89" d="100"/>
        </p:scale>
        <p:origin x="210" y="66"/>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23.02.2020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a:t>
            </a:r>
            <a:r>
              <a:rPr lang="pl-PL" dirty="0" err="1"/>
              <a:t>Postmana</a:t>
            </a:r>
            <a:r>
              <a:rPr lang="pl-PL" dirty="0"/>
              <a:t>,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Dodać filmik o samym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runnerze</a:t>
            </a:r>
            <a:r>
              <a:rPr lang="pl-PL" sz="1200" dirty="0">
                <a:solidFill>
                  <a:srgbClr val="F8F8F8"/>
                </a:solidFill>
                <a:latin typeface="Roboto Medium" panose="02000000000000000000" pitchFamily="2" charset="0"/>
                <a:ea typeface="Roboto Medium" panose="02000000000000000000" pitchFamily="2" charset="0"/>
              </a:rPr>
              <a:t> bez danych wejściowych.</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84525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373378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Drugi przykład pokazuje 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a:t>
            </a:r>
            <a:r>
              <a:rPr lang="pl-PL" dirty="0" err="1"/>
              <a:t>mock</a:t>
            </a:r>
            <a:r>
              <a:rPr lang="pl-PL" dirty="0"/>
              <a:t> serwery.</a:t>
            </a:r>
          </a:p>
          <a:p>
            <a:r>
              <a:rPr lang="pl-PL" dirty="0"/>
              <a:t>Postman pozwala wygenerować nam URL do serwera hostowanego przez </a:t>
            </a:r>
            <a:r>
              <a:rPr lang="pl-PL" dirty="0" err="1"/>
              <a:t>Postmana</a:t>
            </a:r>
            <a:r>
              <a:rPr lang="pl-PL" dirty="0"/>
              <a:t>.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a:t>
            </a:r>
            <a:r>
              <a:rPr lang="pl-PL" dirty="0" err="1"/>
              <a:t>mock</a:t>
            </a:r>
            <a:r>
              <a:rPr lang="pl-PL" dirty="0"/>
              <a:t>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a:t>
            </a:r>
            <a:r>
              <a:rPr lang="pl-PL" dirty="0" err="1"/>
              <a:t>mock</a:t>
            </a:r>
            <a:r>
              <a:rPr lang="pl-PL" dirty="0"/>
              <a:t>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a:t>
            </a:r>
            <a:r>
              <a:rPr lang="pl-PL" dirty="0" err="1"/>
              <a:t>mock</a:t>
            </a:r>
            <a:r>
              <a:rPr lang="pl-PL" dirty="0"/>
              <a:t>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a:t>
            </a:r>
            <a:r>
              <a:rPr lang="pl-PL" dirty="0" err="1"/>
              <a:t>mock</a:t>
            </a:r>
            <a:r>
              <a:rPr lang="pl-PL" dirty="0"/>
              <a:t> serwera. Wybieramy opcję „</a:t>
            </a:r>
            <a:r>
              <a:rPr lang="pl-PL" dirty="0" err="1"/>
              <a:t>Mock</a:t>
            </a:r>
            <a:r>
              <a:rPr lang="pl-PL" dirty="0"/>
              <a:t>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a:t>
            </a:r>
            <a:r>
              <a:rPr lang="pl-PL" dirty="0" err="1"/>
              <a:t>Postmana</a:t>
            </a:r>
            <a:r>
              <a:rPr lang="pl-PL" dirty="0"/>
              <a:t>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25</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26</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Interceptor - Filmik – 0:50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238768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22687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1:30</a:t>
            </a:r>
          </a:p>
          <a:p>
            <a:endParaRPr lang="pl-PL" dirty="0"/>
          </a:p>
          <a:p>
            <a:r>
              <a:rPr lang="pl-PL" dirty="0"/>
              <a:t>W tym przykładzie skorzystam z serwisu </a:t>
            </a:r>
            <a:r>
              <a:rPr lang="pl-PL" dirty="0" err="1"/>
              <a:t>ReqRes</a:t>
            </a:r>
            <a:r>
              <a:rPr lang="pl-PL" dirty="0"/>
              <a:t>, który wystawia proste </a:t>
            </a:r>
            <a:r>
              <a:rPr lang="pl-PL" dirty="0" err="1"/>
              <a:t>mock</a:t>
            </a:r>
            <a:r>
              <a:rPr lang="pl-PL" dirty="0"/>
              <a:t>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zakresu zmiennej.</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268165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a:t>
            </a:r>
            <a:r>
              <a:rPr lang="pl-PL" dirty="0" err="1"/>
              <a:t>Postmana</a:t>
            </a:r>
            <a:r>
              <a:rPr lang="pl-PL" dirty="0"/>
              <a:t>.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41204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23.02.2020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23.02.2020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9.png"/><Relationship Id="rId5" Type="http://schemas.openxmlformats.org/officeDocument/2006/relationships/image" Target="../media/image13.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31.png"/><Relationship Id="rId5" Type="http://schemas.openxmlformats.org/officeDocument/2006/relationships/image" Target="../media/image13.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32.png"/><Relationship Id="rId5" Type="http://schemas.openxmlformats.org/officeDocument/2006/relationships/image" Target="../media/image13.jp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37.png"/><Relationship Id="rId5" Type="http://schemas.openxmlformats.org/officeDocument/2006/relationships/image" Target="../media/image13.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jp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43.png"/><Relationship Id="rId5" Type="http://schemas.openxmlformats.org/officeDocument/2006/relationships/image" Target="../media/image13.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hdphoto" Target="../media/hdphoto8.wdp"/><Relationship Id="rId3" Type="http://schemas.openxmlformats.org/officeDocument/2006/relationships/image" Target="../media/image13.jpg"/><Relationship Id="rId7" Type="http://schemas.microsoft.com/office/2007/relationships/hdphoto" Target="../media/hdphoto5.wdp"/><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5.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47.png"/><Relationship Id="rId4" Type="http://schemas.openxmlformats.org/officeDocument/2006/relationships/image" Target="../media/image44.png"/><Relationship Id="rId9" Type="http://schemas.microsoft.com/office/2007/relationships/hdphoto" Target="../media/hdphoto6.wdp"/><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50.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51.png"/><Relationship Id="rId5" Type="http://schemas.openxmlformats.org/officeDocument/2006/relationships/image" Target="../media/image13.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3.jp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kv"/><Relationship Id="rId1" Type="http://schemas.microsoft.com/office/2007/relationships/media" Target="../media/media11.mkv"/><Relationship Id="rId6" Type="http://schemas.openxmlformats.org/officeDocument/2006/relationships/image" Target="../media/image54.png"/><Relationship Id="rId5" Type="http://schemas.openxmlformats.org/officeDocument/2006/relationships/image" Target="../media/image13.jp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4.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6.png"/><Relationship Id="rId5" Type="http://schemas.openxmlformats.org/officeDocument/2006/relationships/image" Target="../media/image13.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7.png"/><Relationship Id="rId5" Type="http://schemas.openxmlformats.org/officeDocument/2006/relationships/image" Target="../media/image13.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A46E8-6249-4188-B7B4-7844C03D9128}"/>
              </a:ext>
            </a:extLst>
          </p:cNvPr>
          <p:cNvPicPr>
            <a:picLocks noChangeAspect="1"/>
          </p:cNvPicPr>
          <p:nvPr/>
        </p:nvPicPr>
        <p:blipFill>
          <a:blip r:embed="rId3"/>
          <a:stretch>
            <a:fillRect/>
          </a:stretch>
        </p:blipFill>
        <p:spPr>
          <a:xfrm>
            <a:off x="3291714" y="686579"/>
            <a:ext cx="5608572" cy="5656963"/>
          </a:xfrm>
          <a:prstGeom prst="rect">
            <a:avLst/>
          </a:prstGeom>
        </p:spPr>
      </p:pic>
      <p:pic>
        <p:nvPicPr>
          <p:cNvPr id="5" name="Picture 4">
            <a:extLst>
              <a:ext uri="{FF2B5EF4-FFF2-40B4-BE49-F238E27FC236}">
                <a16:creationId xmlns:a16="http://schemas.microsoft.com/office/drawing/2014/main" id="{BC7128C1-88AF-42B2-95C0-B0F243892EF3}"/>
              </a:ext>
            </a:extLst>
          </p:cNvPr>
          <p:cNvPicPr>
            <a:picLocks noChangeAspect="1"/>
          </p:cNvPicPr>
          <p:nvPr/>
        </p:nvPicPr>
        <p:blipFill>
          <a:blip r:embed="rId4"/>
          <a:stretch>
            <a:fillRect/>
          </a:stretch>
        </p:blipFill>
        <p:spPr>
          <a:xfrm>
            <a:off x="444475" y="460670"/>
            <a:ext cx="1080345" cy="1239040"/>
          </a:xfrm>
          <a:prstGeom prst="rect">
            <a:avLst/>
          </a:prstGeom>
        </p:spPr>
      </p:pic>
      <p:sp>
        <p:nvSpPr>
          <p:cNvPr id="6" name="Rectangle 5">
            <a:extLst>
              <a:ext uri="{FF2B5EF4-FFF2-40B4-BE49-F238E27FC236}">
                <a16:creationId xmlns:a16="http://schemas.microsoft.com/office/drawing/2014/main" id="{A7F6B24D-3057-4955-B3D6-87C6BC63FAB0}"/>
              </a:ext>
            </a:extLst>
          </p:cNvPr>
          <p:cNvSpPr/>
          <p:nvPr/>
        </p:nvSpPr>
        <p:spPr>
          <a:xfrm>
            <a:off x="0" y="6422315"/>
            <a:ext cx="12192000" cy="435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7" name="Picture 6">
            <a:extLst>
              <a:ext uri="{FF2B5EF4-FFF2-40B4-BE49-F238E27FC236}">
                <a16:creationId xmlns:a16="http://schemas.microsoft.com/office/drawing/2014/main" id="{B17F1C4C-73D4-4AFC-9503-F6423D379370}"/>
              </a:ext>
            </a:extLst>
          </p:cNvPr>
          <p:cNvPicPr>
            <a:picLocks noChangeAspect="1"/>
          </p:cNvPicPr>
          <p:nvPr/>
        </p:nvPicPr>
        <p:blipFill>
          <a:blip r:embed="rId5"/>
          <a:stretch>
            <a:fillRect/>
          </a:stretch>
        </p:blipFill>
        <p:spPr>
          <a:xfrm>
            <a:off x="358415" y="6552879"/>
            <a:ext cx="1080344" cy="146133"/>
          </a:xfrm>
          <a:prstGeom prst="rect">
            <a:avLst/>
          </a:prstGeom>
        </p:spPr>
      </p:pic>
      <p:pic>
        <p:nvPicPr>
          <p:cNvPr id="8" name="Picture 7">
            <a:extLst>
              <a:ext uri="{FF2B5EF4-FFF2-40B4-BE49-F238E27FC236}">
                <a16:creationId xmlns:a16="http://schemas.microsoft.com/office/drawing/2014/main" id="{3E442CAE-15EA-44C3-AB43-10AC890ABF4C}"/>
              </a:ext>
            </a:extLst>
          </p:cNvPr>
          <p:cNvPicPr>
            <a:picLocks noChangeAspect="1"/>
          </p:cNvPicPr>
          <p:nvPr/>
        </p:nvPicPr>
        <p:blipFill>
          <a:blip r:embed="rId6"/>
          <a:stretch>
            <a:fillRect/>
          </a:stretch>
        </p:blipFill>
        <p:spPr>
          <a:xfrm>
            <a:off x="10109067" y="6290770"/>
            <a:ext cx="2082934" cy="435685"/>
          </a:xfrm>
          <a:prstGeom prst="rect">
            <a:avLst/>
          </a:prstGeom>
        </p:spPr>
      </p:pic>
    </p:spTree>
    <p:extLst>
      <p:ext uri="{BB962C8B-B14F-4D97-AF65-F5344CB8AC3E}">
        <p14:creationId xmlns:p14="http://schemas.microsoft.com/office/powerpoint/2010/main" val="326255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Collection Runner">
            <a:hlinkClick r:id="" action="ppaction://media"/>
            <a:extLst>
              <a:ext uri="{FF2B5EF4-FFF2-40B4-BE49-F238E27FC236}">
                <a16:creationId xmlns:a16="http://schemas.microsoft.com/office/drawing/2014/main" id="{BA629684-FC9C-4F9A-A1CB-CA16A67255B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610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7948990"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 – DATA DRIVEN TESTS</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0" y="1214817"/>
            <a:ext cx="6095989"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CSV</a:t>
            </a:r>
          </a:p>
        </p:txBody>
      </p:sp>
      <p:sp>
        <p:nvSpPr>
          <p:cNvPr id="6" name="pole tekstowe 5">
            <a:extLst>
              <a:ext uri="{FF2B5EF4-FFF2-40B4-BE49-F238E27FC236}">
                <a16:creationId xmlns:a16="http://schemas.microsoft.com/office/drawing/2014/main" id="{F00F5C40-10B5-4E95-B599-7CF778B2CA63}"/>
              </a:ext>
            </a:extLst>
          </p:cNvPr>
          <p:cNvSpPr txBox="1"/>
          <p:nvPr/>
        </p:nvSpPr>
        <p:spPr>
          <a:xfrm>
            <a:off x="6095988" y="1214817"/>
            <a:ext cx="60959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JSON</a:t>
            </a:r>
          </a:p>
        </p:txBody>
      </p:sp>
      <p:pic>
        <p:nvPicPr>
          <p:cNvPr id="10" name="Obraz 9">
            <a:extLst>
              <a:ext uri="{FF2B5EF4-FFF2-40B4-BE49-F238E27FC236}">
                <a16:creationId xmlns:a16="http://schemas.microsoft.com/office/drawing/2014/main" id="{466DD6DE-7CC2-4974-AE72-3F610FA1CB7B}"/>
              </a:ext>
            </a:extLst>
          </p:cNvPr>
          <p:cNvPicPr>
            <a:picLocks noChangeAspect="1"/>
          </p:cNvPicPr>
          <p:nvPr/>
        </p:nvPicPr>
        <p:blipFill>
          <a:blip r:embed="rId4"/>
          <a:stretch>
            <a:fillRect/>
          </a:stretch>
        </p:blipFill>
        <p:spPr>
          <a:xfrm>
            <a:off x="519106" y="2086856"/>
            <a:ext cx="5057775" cy="1171575"/>
          </a:xfrm>
          <a:prstGeom prst="rect">
            <a:avLst/>
          </a:prstGeom>
        </p:spPr>
      </p:pic>
      <p:pic>
        <p:nvPicPr>
          <p:cNvPr id="11" name="Obraz 10">
            <a:extLst>
              <a:ext uri="{FF2B5EF4-FFF2-40B4-BE49-F238E27FC236}">
                <a16:creationId xmlns:a16="http://schemas.microsoft.com/office/drawing/2014/main" id="{5FBE85BE-03A9-4115-AF1A-921F1C5D4817}"/>
              </a:ext>
            </a:extLst>
          </p:cNvPr>
          <p:cNvPicPr>
            <a:picLocks noChangeAspect="1"/>
          </p:cNvPicPr>
          <p:nvPr/>
        </p:nvPicPr>
        <p:blipFill>
          <a:blip r:embed="rId5"/>
          <a:stretch>
            <a:fillRect/>
          </a:stretch>
        </p:blipFill>
        <p:spPr>
          <a:xfrm>
            <a:off x="6911397" y="2086856"/>
            <a:ext cx="4567438" cy="4011828"/>
          </a:xfrm>
          <a:prstGeom prst="rect">
            <a:avLst/>
          </a:prstGeom>
        </p:spPr>
      </p:pic>
      <p:pic>
        <p:nvPicPr>
          <p:cNvPr id="12" name="Obraz 11">
            <a:extLst>
              <a:ext uri="{FF2B5EF4-FFF2-40B4-BE49-F238E27FC236}">
                <a16:creationId xmlns:a16="http://schemas.microsoft.com/office/drawing/2014/main" id="{7C266F00-4826-4756-80E4-BB0AD485699A}"/>
              </a:ext>
            </a:extLst>
          </p:cNvPr>
          <p:cNvPicPr>
            <a:picLocks noChangeAspect="1"/>
          </p:cNvPicPr>
          <p:nvPr/>
        </p:nvPicPr>
        <p:blipFill>
          <a:blip r:embed="rId6"/>
          <a:stretch>
            <a:fillRect/>
          </a:stretch>
        </p:blipFill>
        <p:spPr>
          <a:xfrm>
            <a:off x="515480" y="3735416"/>
            <a:ext cx="5057773" cy="2363267"/>
          </a:xfrm>
          <a:prstGeom prst="rect">
            <a:avLst/>
          </a:prstGeom>
        </p:spPr>
      </p:pic>
      <p:cxnSp>
        <p:nvCxnSpPr>
          <p:cNvPr id="14" name="Łącznik prosty ze strzałką 13">
            <a:extLst>
              <a:ext uri="{FF2B5EF4-FFF2-40B4-BE49-F238E27FC236}">
                <a16:creationId xmlns:a16="http://schemas.microsoft.com/office/drawing/2014/main" id="{B9174EBE-3DEE-472D-9C8E-6B22DC23DEA2}"/>
              </a:ext>
            </a:extLst>
          </p:cNvPr>
          <p:cNvCxnSpPr/>
          <p:nvPr/>
        </p:nvCxnSpPr>
        <p:spPr>
          <a:xfrm flipH="1">
            <a:off x="4064000" y="2968978"/>
            <a:ext cx="936978" cy="143368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6" name="Łącznik prosty ze strzałką 15">
            <a:extLst>
              <a:ext uri="{FF2B5EF4-FFF2-40B4-BE49-F238E27FC236}">
                <a16:creationId xmlns:a16="http://schemas.microsoft.com/office/drawing/2014/main" id="{BE19BE13-4027-42CB-BAC7-1A597B362095}"/>
              </a:ext>
            </a:extLst>
          </p:cNvPr>
          <p:cNvCxnSpPr>
            <a:cxnSpLocks/>
          </p:cNvCxnSpPr>
          <p:nvPr/>
        </p:nvCxnSpPr>
        <p:spPr>
          <a:xfrm flipH="1">
            <a:off x="5280604" y="4030133"/>
            <a:ext cx="1910420" cy="84951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47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4" y="1453374"/>
            <a:ext cx="4374559" cy="1754326"/>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Testy automatyczne i praca zespołowa</a:t>
            </a:r>
          </a:p>
          <a:p>
            <a:r>
              <a:rPr lang="pl-PL" sz="3600" dirty="0">
                <a:solidFill>
                  <a:srgbClr val="F8F8F8"/>
                </a:solidFill>
                <a:latin typeface="Roboto Medium" panose="02000000000000000000" pitchFamily="2" charset="0"/>
                <a:ea typeface="Roboto Medium" panose="02000000000000000000" pitchFamily="2" charset="0"/>
              </a:rPr>
              <a:t>W </a:t>
            </a:r>
            <a:r>
              <a:rPr lang="pl-PL" sz="3600" dirty="0" err="1">
                <a:solidFill>
                  <a:srgbClr val="F8F8F8"/>
                </a:solidFill>
                <a:latin typeface="Roboto Medium" panose="02000000000000000000" pitchFamily="2" charset="0"/>
                <a:ea typeface="Roboto Medium" panose="02000000000000000000" pitchFamily="2" charset="0"/>
              </a:rPr>
              <a:t>Postmanie</a:t>
            </a:r>
            <a:endParaRPr lang="pl-PL" sz="3600" dirty="0">
              <a:solidFill>
                <a:srgbClr val="F8F8F8"/>
              </a:solidFill>
              <a:latin typeface="Roboto Medium" panose="02000000000000000000" pitchFamily="2" charset="0"/>
              <a:ea typeface="Roboto Medium" panose="02000000000000000000" pitchFamily="2" charset="0"/>
            </a:endParaRP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831615"/>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444567"/>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5121555"/>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777734"/>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411539"/>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5079818"/>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781124"/>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742762"/>
            <a:ext cx="195598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Praca zespołowa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3" name="Visualizer - 2 examples">
            <a:hlinkClick r:id="" action="ppaction://media"/>
            <a:extLst>
              <a:ext uri="{FF2B5EF4-FFF2-40B4-BE49-F238E27FC236}">
                <a16:creationId xmlns:a16="http://schemas.microsoft.com/office/drawing/2014/main" id="{D07DFE1D-3529-475E-8695-0C4AE5FA69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a:t>
            </a:r>
            <a:r>
              <a:rPr lang="pl-PL" sz="3600" dirty="0" err="1">
                <a:solidFill>
                  <a:srgbClr val="F8F8F8"/>
                </a:solidFill>
                <a:latin typeface="Roboto Medium" panose="02000000000000000000" pitchFamily="2" charset="0"/>
                <a:ea typeface="Roboto Medium" panose="02000000000000000000" pitchFamily="2" charset="0"/>
              </a:rPr>
              <a:t>mock</a:t>
            </a:r>
            <a:r>
              <a:rPr lang="pl-PL" sz="3600" dirty="0">
                <a:solidFill>
                  <a:srgbClr val="F8F8F8"/>
                </a:solidFill>
                <a:latin typeface="Roboto Medium" panose="02000000000000000000" pitchFamily="2" charset="0"/>
                <a:ea typeface="Roboto Medium" panose="02000000000000000000" pitchFamily="2" charset="0"/>
              </a:rPr>
              <a:t>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serwery wymagają wygenerowania klucza API, który musi być przekazywany w żądaniach do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WSPÓŁDZIELENIE KOLEKCJI</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239535" y="1182774"/>
            <a:ext cx="57322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Współdzielenie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08" y="2121867"/>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23" y="2936076"/>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58" y="3640002"/>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912865" y="1968148"/>
            <a:ext cx="4034420"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Współdzielenie kolekcji pomiędzy obszarami roboczymi</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40924" y="2758983"/>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912865" y="3592478"/>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758" y="4230191"/>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912865" y="4191829"/>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15" name="Grafika 14">
            <a:extLst>
              <a:ext uri="{FF2B5EF4-FFF2-40B4-BE49-F238E27FC236}">
                <a16:creationId xmlns:a16="http://schemas.microsoft.com/office/drawing/2014/main" id="{6497E286-C65E-441F-A7F1-EC0A0EE4D6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1520" y="4623364"/>
            <a:ext cx="3779310" cy="1796339"/>
          </a:xfrm>
          <a:prstGeom prst="rect">
            <a:avLst/>
          </a:prstGeom>
        </p:spPr>
      </p:pic>
      <p:cxnSp>
        <p:nvCxnSpPr>
          <p:cNvPr id="17" name="Łącznik prosty 16">
            <a:extLst>
              <a:ext uri="{FF2B5EF4-FFF2-40B4-BE49-F238E27FC236}">
                <a16:creationId xmlns:a16="http://schemas.microsoft.com/office/drawing/2014/main" id="{F6F07C94-ABA5-46B6-97EF-B7E05E46F193}"/>
              </a:ext>
            </a:extLst>
          </p:cNvPr>
          <p:cNvCxnSpPr/>
          <p:nvPr/>
        </p:nvCxnSpPr>
        <p:spPr>
          <a:xfrm>
            <a:off x="6231467" y="2121867"/>
            <a:ext cx="0" cy="3895111"/>
          </a:xfrm>
          <a:prstGeom prst="line">
            <a:avLst/>
          </a:prstGeom>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7417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08238" y="1905506"/>
            <a:ext cx="6342518" cy="3046988"/>
          </a:xfrm>
          <a:prstGeom prst="rect">
            <a:avLst/>
          </a:prstGeom>
          <a:noFill/>
        </p:spPr>
        <p:txBody>
          <a:bodyPr wrap="square" rtlCol="0">
            <a:spAutoFit/>
          </a:bodyPr>
          <a:lstStyle/>
          <a:p>
            <a:r>
              <a:rPr lang="pl-PL" sz="9600" dirty="0">
                <a:solidFill>
                  <a:srgbClr val="F8F8F8"/>
                </a:solidFill>
                <a:latin typeface="Roboto Medium" panose="02000000000000000000" pitchFamily="2" charset="0"/>
                <a:ea typeface="Roboto Medium" panose="02000000000000000000" pitchFamily="2" charset="0"/>
              </a:rPr>
              <a:t>Dziękuję za uwagę!</a:t>
            </a:r>
          </a:p>
        </p:txBody>
      </p:sp>
      <p:pic>
        <p:nvPicPr>
          <p:cNvPr id="9" name="Obraz 8">
            <a:extLst>
              <a:ext uri="{FF2B5EF4-FFF2-40B4-BE49-F238E27FC236}">
                <a16:creationId xmlns:a16="http://schemas.microsoft.com/office/drawing/2014/main" id="{F763933F-174D-453A-A67E-E960D5ED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339" y="1738488"/>
            <a:ext cx="5311423" cy="39835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4801314"/>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Interceptor – łapacz </a:t>
            </a:r>
            <a:r>
              <a:rPr lang="pl-PL" dirty="0" err="1">
                <a:solidFill>
                  <a:srgbClr val="F8F8F8"/>
                </a:solidFill>
                <a:latin typeface="Roboto Medium" panose="02000000000000000000" pitchFamily="2" charset="0"/>
                <a:ea typeface="Roboto Medium" panose="02000000000000000000" pitchFamily="2" charset="0"/>
              </a:rPr>
              <a:t>requestów</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 wieloma środowiskami</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a:t>
            </a:r>
            <a:r>
              <a:rPr lang="pl-PL" dirty="0" err="1">
                <a:solidFill>
                  <a:srgbClr val="F8F8F8"/>
                </a:solidFill>
                <a:latin typeface="Roboto Medium" panose="02000000000000000000" pitchFamily="2" charset="0"/>
                <a:ea typeface="Roboto Medium" panose="02000000000000000000" pitchFamily="2" charset="0"/>
              </a:rPr>
              <a:t>mock</a:t>
            </a:r>
            <a:r>
              <a:rPr lang="pl-PL" dirty="0">
                <a:solidFill>
                  <a:srgbClr val="F8F8F8"/>
                </a:solidFill>
                <a:latin typeface="Roboto Medium" panose="02000000000000000000" pitchFamily="2" charset="0"/>
                <a:ea typeface="Roboto Medium" panose="02000000000000000000" pitchFamily="2" charset="0"/>
              </a:rPr>
              <a:t>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Zalety </a:t>
            </a:r>
            <a:r>
              <a:rPr lang="pl-PL" dirty="0" err="1">
                <a:solidFill>
                  <a:srgbClr val="F8F8F8"/>
                </a:solidFill>
                <a:latin typeface="Roboto Medium" panose="02000000000000000000" pitchFamily="2" charset="0"/>
                <a:ea typeface="Roboto Medium" panose="02000000000000000000" pitchFamily="2" charset="0"/>
              </a:rPr>
              <a:t>Postmana</a:t>
            </a:r>
            <a:r>
              <a:rPr lang="pl-PL" dirty="0">
                <a:solidFill>
                  <a:srgbClr val="F8F8F8"/>
                </a:solidFill>
                <a:latin typeface="Roboto Medium" panose="02000000000000000000" pitchFamily="2" charset="0"/>
                <a:ea typeface="Roboto Medium" panose="02000000000000000000" pitchFamily="2" charset="0"/>
              </a:rPr>
              <a:t> jako narzędzia do testów</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8" name="Grafika 7">
            <a:extLst>
              <a:ext uri="{FF2B5EF4-FFF2-40B4-BE49-F238E27FC236}">
                <a16:creationId xmlns:a16="http://schemas.microsoft.com/office/drawing/2014/main" id="{9B155025-A0C6-4BFF-A78E-BCA8D7280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78" y="3643491"/>
            <a:ext cx="5382630" cy="2538151"/>
          </a:xfrm>
          <a:prstGeom prst="rect">
            <a:avLst/>
          </a:prstGeom>
        </p:spPr>
      </p:pic>
      <p:pic>
        <p:nvPicPr>
          <p:cNvPr id="9" name="Obraz 8">
            <a:extLst>
              <a:ext uri="{FF2B5EF4-FFF2-40B4-BE49-F238E27FC236}">
                <a16:creationId xmlns:a16="http://schemas.microsoft.com/office/drawing/2014/main" id="{914B4A43-5816-4BA0-A967-8030E06C07F7}"/>
              </a:ext>
            </a:extLst>
          </p:cNvPr>
          <p:cNvPicPr>
            <a:picLocks noChangeAspect="1"/>
          </p:cNvPicPr>
          <p:nvPr/>
        </p:nvPicPr>
        <p:blipFill rotWithShape="1">
          <a:blip r:embed="rId6"/>
          <a:srcRect r="37735"/>
          <a:stretch/>
        </p:blipFill>
        <p:spPr>
          <a:xfrm>
            <a:off x="5901268" y="1223785"/>
            <a:ext cx="5803140" cy="1990725"/>
          </a:xfrm>
          <a:prstGeom prst="rect">
            <a:avLst/>
          </a:prstGeom>
          <a:effectLst>
            <a:glow rad="101600">
              <a:schemeClr val="accent2">
                <a:satMod val="175000"/>
                <a:alpha val="40000"/>
              </a:schemeClr>
            </a:glow>
          </a:effectLst>
        </p:spPr>
      </p:pic>
      <p:pic>
        <p:nvPicPr>
          <p:cNvPr id="10" name="Obraz 9">
            <a:extLst>
              <a:ext uri="{FF2B5EF4-FFF2-40B4-BE49-F238E27FC236}">
                <a16:creationId xmlns:a16="http://schemas.microsoft.com/office/drawing/2014/main" id="{4B76AF7A-C309-42B4-9969-35657CBD7CBA}"/>
              </a:ext>
            </a:extLst>
          </p:cNvPr>
          <p:cNvPicPr>
            <a:picLocks noChangeAspect="1"/>
          </p:cNvPicPr>
          <p:nvPr/>
        </p:nvPicPr>
        <p:blipFill>
          <a:blip r:embed="rId7"/>
          <a:stretch>
            <a:fillRect/>
          </a:stretch>
        </p:blipFill>
        <p:spPr>
          <a:xfrm>
            <a:off x="280834" y="1223785"/>
            <a:ext cx="4602318" cy="5029199"/>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132960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3" name="Interceptor">
            <a:hlinkClick r:id="" action="ppaction://media"/>
            <a:extLst>
              <a:ext uri="{FF2B5EF4-FFF2-40B4-BE49-F238E27FC236}">
                <a16:creationId xmlns:a16="http://schemas.microsoft.com/office/drawing/2014/main" id="{584C7683-4AAE-4134-AF37-1B80693CA7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4271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238220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w kolekcji i konsola">
            <a:hlinkClick r:id="" action="ppaction://media"/>
            <a:extLst>
              <a:ext uri="{FF2B5EF4-FFF2-40B4-BE49-F238E27FC236}">
                <a16:creationId xmlns:a16="http://schemas.microsoft.com/office/drawing/2014/main" id="{850CFAD8-D08B-4B0A-B562-89DAEC1314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pic>
        <p:nvPicPr>
          <p:cNvPr id="1028" name="Picture 4">
            <a:extLst>
              <a:ext uri="{FF2B5EF4-FFF2-40B4-BE49-F238E27FC236}">
                <a16:creationId xmlns:a16="http://schemas.microsoft.com/office/drawing/2014/main" id="{13FAE77D-4923-4750-8CDA-3F0CF207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53" y="1457457"/>
            <a:ext cx="5528126"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1537"/>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3578</TotalTime>
  <Words>5089</Words>
  <Application>Microsoft Office PowerPoint</Application>
  <PresentationFormat>Panoramiczny</PresentationFormat>
  <Paragraphs>298</Paragraphs>
  <Slides>26</Slides>
  <Notes>25</Notes>
  <HiddenSlides>0</HiddenSlides>
  <MMClips>11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26</vt:i4>
      </vt:variant>
    </vt:vector>
  </HeadingPairs>
  <TitlesOfParts>
    <vt:vector size="34" baseType="lpstr">
      <vt:lpstr>Calibri</vt:lpstr>
      <vt:lpstr>Arial</vt:lpstr>
      <vt:lpstr>Roboto Light</vt:lpstr>
      <vt:lpstr>Roboto</vt:lpstr>
      <vt:lpstr>Roboto Mono</vt:lpstr>
      <vt:lpstr>Roboto Medium</vt:lpstr>
      <vt:lpstr>Calibri Light</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170</cp:revision>
  <dcterms:created xsi:type="dcterms:W3CDTF">2020-01-01T15:23:01Z</dcterms:created>
  <dcterms:modified xsi:type="dcterms:W3CDTF">2020-02-23T18:52:33Z</dcterms:modified>
</cp:coreProperties>
</file>